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9E774-6AA5-45B0-88A4-61967EDF76F8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7094B-7A22-47F4-902C-5E8E209667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0421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9E774-6AA5-45B0-88A4-61967EDF76F8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7094B-7A22-47F4-902C-5E8E209667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18509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9E774-6AA5-45B0-88A4-61967EDF76F8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7094B-7A22-47F4-902C-5E8E209667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80086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9E774-6AA5-45B0-88A4-61967EDF76F8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7094B-7A22-47F4-902C-5E8E209667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0579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9E774-6AA5-45B0-88A4-61967EDF76F8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7094B-7A22-47F4-902C-5E8E209667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13265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9E774-6AA5-45B0-88A4-61967EDF76F8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7094B-7A22-47F4-902C-5E8E209667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51970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9E774-6AA5-45B0-88A4-61967EDF76F8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7094B-7A22-47F4-902C-5E8E209667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91160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9E774-6AA5-45B0-88A4-61967EDF76F8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7094B-7A22-47F4-902C-5E8E209667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19273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9E774-6AA5-45B0-88A4-61967EDF76F8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7094B-7A22-47F4-902C-5E8E209667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80214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9E774-6AA5-45B0-88A4-61967EDF76F8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7094B-7A22-47F4-902C-5E8E209667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81806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9E774-6AA5-45B0-88A4-61967EDF76F8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7094B-7A22-47F4-902C-5E8E209667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4511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9E774-6AA5-45B0-88A4-61967EDF76F8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7094B-7A22-47F4-902C-5E8E209667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29601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62200" y="2743200"/>
            <a:ext cx="47708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Berlin Sans FB Demi" pitchFamily="34" charset="0"/>
              </a:rPr>
              <a:t>INTRODUCTION TO </a:t>
            </a:r>
          </a:p>
          <a:p>
            <a:pPr algn="ctr"/>
            <a:r>
              <a:rPr lang="en-US" sz="3600" dirty="0" smtClean="0">
                <a:latin typeface="Berlin Sans FB Demi" pitchFamily="34" charset="0"/>
              </a:rPr>
              <a:t>MASS SPECTROMETRY</a:t>
            </a:r>
            <a:endParaRPr lang="en-US" sz="3600" dirty="0"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8059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998754"/>
            <a:ext cx="859562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 smtClean="0">
                <a:latin typeface="Berlin Sans FB Demi" pitchFamily="34" charset="0"/>
              </a:rPr>
              <a:t>Review</a:t>
            </a:r>
            <a:r>
              <a:rPr lang="en-US" sz="2000" dirty="0" smtClean="0"/>
              <a:t>:  </a:t>
            </a:r>
            <a:r>
              <a:rPr lang="en-US" sz="2000" dirty="0" smtClean="0">
                <a:latin typeface="Berlin Sans FB Demi" pitchFamily="34" charset="0"/>
              </a:rPr>
              <a:t>When determining the molecular formula of an unknown</a:t>
            </a:r>
          </a:p>
          <a:p>
            <a:r>
              <a:rPr lang="en-US" sz="2000" dirty="0" smtClean="0">
                <a:latin typeface="Berlin Sans FB Demi" pitchFamily="34" charset="0"/>
              </a:rPr>
              <a:t>compound, you need the empirical formula (from experiment), and the</a:t>
            </a:r>
          </a:p>
          <a:p>
            <a:r>
              <a:rPr lang="en-US" sz="2000" dirty="0" smtClean="0">
                <a:latin typeface="Berlin Sans FB Demi" pitchFamily="34" charset="0"/>
              </a:rPr>
              <a:t>molecular mass of the compound, which is typically determined by mass </a:t>
            </a:r>
          </a:p>
          <a:p>
            <a:r>
              <a:rPr lang="en-US" sz="2000" dirty="0" smtClean="0">
                <a:latin typeface="Berlin Sans FB Demi" pitchFamily="34" charset="0"/>
              </a:rPr>
              <a:t>spectrometry. </a:t>
            </a:r>
          </a:p>
          <a:p>
            <a:endParaRPr lang="en-US" sz="2000" dirty="0">
              <a:latin typeface="Berlin Sans FB Demi" pitchFamily="34" charset="0"/>
            </a:endParaRPr>
          </a:p>
          <a:p>
            <a:r>
              <a:rPr lang="en-US" sz="2000" dirty="0" smtClean="0">
                <a:latin typeface="Berlin Sans FB Demi" pitchFamily="34" charset="0"/>
              </a:rPr>
              <a:t>Principle is based on separating mixture of atoms and molecules, by mass. </a:t>
            </a:r>
            <a:endParaRPr lang="en-US" sz="2000" dirty="0"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736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295400"/>
            <a:ext cx="84577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Imagine throwing a tennis ball, and a </a:t>
            </a:r>
            <a:r>
              <a:rPr lang="en-US" sz="2000" dirty="0" err="1" smtClean="0">
                <a:latin typeface="Berlin Sans FB Demi" pitchFamily="34" charset="0"/>
              </a:rPr>
              <a:t>ping-pong</a:t>
            </a:r>
            <a:r>
              <a:rPr lang="en-US" sz="2000" dirty="0" smtClean="0">
                <a:latin typeface="Berlin Sans FB Demi" pitchFamily="34" charset="0"/>
              </a:rPr>
              <a:t> ball, along parallel </a:t>
            </a:r>
          </a:p>
          <a:p>
            <a:r>
              <a:rPr lang="en-US" sz="2000" dirty="0" smtClean="0">
                <a:latin typeface="Berlin Sans FB Demi" pitchFamily="34" charset="0"/>
              </a:rPr>
              <a:t>trajectories, into the path of a strong wind.  Which ball would be thrown </a:t>
            </a:r>
          </a:p>
          <a:p>
            <a:r>
              <a:rPr lang="en-US" sz="2000" dirty="0" smtClean="0">
                <a:latin typeface="Berlin Sans FB Demi" pitchFamily="34" charset="0"/>
              </a:rPr>
              <a:t>further off course?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Dodecagon 4"/>
          <p:cNvSpPr/>
          <p:nvPr/>
        </p:nvSpPr>
        <p:spPr>
          <a:xfrm>
            <a:off x="1447800" y="5105400"/>
            <a:ext cx="228600" cy="228600"/>
          </a:xfrm>
          <a:prstGeom prst="dodecago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819550" y="3733800"/>
            <a:ext cx="0" cy="106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1562100" y="3733800"/>
            <a:ext cx="0" cy="106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Left Arrow 7"/>
          <p:cNvSpPr/>
          <p:nvPr/>
        </p:nvSpPr>
        <p:spPr>
          <a:xfrm>
            <a:off x="1598788" y="3009900"/>
            <a:ext cx="915811" cy="838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Wind</a:t>
            </a:r>
            <a:endParaRPr lang="en-US" dirty="0"/>
          </a:p>
        </p:txBody>
      </p:sp>
      <p:sp>
        <p:nvSpPr>
          <p:cNvPr id="12" name="Dodecagon 11"/>
          <p:cNvSpPr/>
          <p:nvPr/>
        </p:nvSpPr>
        <p:spPr>
          <a:xfrm>
            <a:off x="5486400" y="5105400"/>
            <a:ext cx="228600" cy="228600"/>
          </a:xfrm>
          <a:prstGeom prst="dodecago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562600" y="3810000"/>
            <a:ext cx="0" cy="106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4800600" y="3810000"/>
            <a:ext cx="0" cy="106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Left Arrow 14"/>
          <p:cNvSpPr/>
          <p:nvPr/>
        </p:nvSpPr>
        <p:spPr>
          <a:xfrm>
            <a:off x="5943600" y="3009900"/>
            <a:ext cx="915811" cy="838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Wind</a:t>
            </a:r>
            <a:endParaRPr lang="en-US" dirty="0"/>
          </a:p>
        </p:txBody>
      </p:sp>
      <p:cxnSp>
        <p:nvCxnSpPr>
          <p:cNvPr id="25" name="Curved Connector 24"/>
          <p:cNvCxnSpPr/>
          <p:nvPr/>
        </p:nvCxnSpPr>
        <p:spPr>
          <a:xfrm rot="10800000">
            <a:off x="4800600" y="2971800"/>
            <a:ext cx="762000" cy="723901"/>
          </a:xfrm>
          <a:prstGeom prst="curvedConnector3">
            <a:avLst>
              <a:gd name="adj1" fmla="val -3334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8" name="Curved Connector 1027"/>
          <p:cNvCxnSpPr/>
          <p:nvPr/>
        </p:nvCxnSpPr>
        <p:spPr>
          <a:xfrm rot="16200000" flipV="1">
            <a:off x="4288038" y="3217661"/>
            <a:ext cx="701678" cy="286153"/>
          </a:xfrm>
          <a:prstGeom prst="curvedConnector3">
            <a:avLst>
              <a:gd name="adj1" fmla="val 95047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1" name="Straight Connector 1050"/>
          <p:cNvCxnSpPr/>
          <p:nvPr/>
        </p:nvCxnSpPr>
        <p:spPr>
          <a:xfrm flipV="1">
            <a:off x="4495800" y="3009898"/>
            <a:ext cx="143077" cy="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52" name="Picture 3" descr="C:\Users\Jason\AppData\Local\Microsoft\Windows\Temporary Internet Files\Content.IE5\PHM2QB3R\MC900437042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325" y="4943475"/>
            <a:ext cx="552450" cy="5524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3" descr="C:\Users\Jason\AppData\Local\Microsoft\Windows\Temporary Internet Files\Content.IE5\PHM2QB3R\MC900437042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953000"/>
            <a:ext cx="552450" cy="5524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6363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1295400"/>
            <a:ext cx="7313220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The force that is used to separate atoms and molecules from</a:t>
            </a:r>
          </a:p>
          <a:p>
            <a:r>
              <a:rPr lang="en-US" sz="2000" dirty="0" smtClean="0">
                <a:latin typeface="Berlin Sans FB Demi" pitchFamily="34" charset="0"/>
              </a:rPr>
              <a:t>one another, by mass, comes from variable magnetic fields.  </a:t>
            </a:r>
          </a:p>
          <a:p>
            <a:endParaRPr lang="en-US" sz="2000" dirty="0" smtClean="0">
              <a:latin typeface="Berlin Sans FB Demi" pitchFamily="34" charset="0"/>
            </a:endParaRPr>
          </a:p>
          <a:p>
            <a:r>
              <a:rPr lang="en-US" sz="2000" dirty="0" smtClean="0">
                <a:latin typeface="Berlin Sans FB Demi" pitchFamily="34" charset="0"/>
              </a:rPr>
              <a:t>For the particles to be deflected by a magnetic field, they need</a:t>
            </a:r>
          </a:p>
          <a:p>
            <a:r>
              <a:rPr lang="en-US" sz="2000" dirty="0" smtClean="0">
                <a:latin typeface="Berlin Sans FB Demi" pitchFamily="34" charset="0"/>
              </a:rPr>
              <a:t>to carry a charge.</a:t>
            </a:r>
            <a:endParaRPr lang="en-US" sz="2000" dirty="0">
              <a:latin typeface="Berlin Sans FB Demi" pitchFamily="34" charset="0"/>
            </a:endParaRP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28800" y="3042001"/>
            <a:ext cx="343876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  <a:latin typeface="Berlin Sans FB Demi" pitchFamily="34" charset="0"/>
              </a:rPr>
              <a:t>CH</a:t>
            </a:r>
            <a:r>
              <a:rPr lang="en-US" sz="2400" baseline="-25000" dirty="0" smtClean="0">
                <a:solidFill>
                  <a:srgbClr val="0070C0"/>
                </a:solidFill>
                <a:latin typeface="Berlin Sans FB Demi" pitchFamily="34" charset="0"/>
              </a:rPr>
              <a:t>4</a:t>
            </a:r>
            <a:r>
              <a:rPr lang="en-US" sz="2400" dirty="0" smtClean="0">
                <a:solidFill>
                  <a:srgbClr val="0070C0"/>
                </a:solidFill>
                <a:latin typeface="Berlin Sans FB Demi" pitchFamily="34" charset="0"/>
              </a:rPr>
              <a:t>  +  e</a:t>
            </a:r>
            <a:r>
              <a:rPr lang="en-US" sz="2400" baseline="30000" dirty="0" smtClean="0">
                <a:solidFill>
                  <a:srgbClr val="0070C0"/>
                </a:solidFill>
                <a:latin typeface="Berlin Sans FB Demi" pitchFamily="34" charset="0"/>
              </a:rPr>
              <a:t>-</a:t>
            </a:r>
            <a:r>
              <a:rPr lang="en-US" sz="2400" dirty="0" smtClean="0">
                <a:solidFill>
                  <a:srgbClr val="0070C0"/>
                </a:solidFill>
                <a:latin typeface="Berlin Sans FB Demi" pitchFamily="34" charset="0"/>
              </a:rPr>
              <a:t> →  CH</a:t>
            </a:r>
            <a:r>
              <a:rPr lang="en-US" sz="2400" baseline="-25000" dirty="0" smtClean="0">
                <a:solidFill>
                  <a:srgbClr val="0070C0"/>
                </a:solidFill>
                <a:latin typeface="Berlin Sans FB Demi" pitchFamily="34" charset="0"/>
              </a:rPr>
              <a:t>4</a:t>
            </a:r>
            <a:r>
              <a:rPr lang="en-US" sz="2400" baseline="30000" dirty="0" smtClean="0">
                <a:solidFill>
                  <a:srgbClr val="0070C0"/>
                </a:solidFill>
                <a:latin typeface="Berlin Sans FB Demi" pitchFamily="34" charset="0"/>
              </a:rPr>
              <a:t>+</a:t>
            </a:r>
            <a:r>
              <a:rPr lang="en-US" sz="2400" dirty="0" smtClean="0">
                <a:solidFill>
                  <a:srgbClr val="0070C0"/>
                </a:solidFill>
                <a:latin typeface="Berlin Sans FB Demi" pitchFamily="34" charset="0"/>
              </a:rPr>
              <a:t>  +  2e</a:t>
            </a:r>
            <a:r>
              <a:rPr lang="en-US" sz="2400" baseline="30000" dirty="0" smtClean="0">
                <a:solidFill>
                  <a:srgbClr val="0070C0"/>
                </a:solidFill>
                <a:latin typeface="Berlin Sans FB Demi" pitchFamily="34" charset="0"/>
              </a:rPr>
              <a:t>-</a:t>
            </a:r>
            <a:endParaRPr lang="en-US" sz="2400" dirty="0" smtClean="0">
              <a:solidFill>
                <a:srgbClr val="0070C0"/>
              </a:solidFill>
              <a:latin typeface="Berlin Sans FB Demi" pitchFamily="34" charset="0"/>
            </a:endParaRPr>
          </a:p>
          <a:p>
            <a:r>
              <a:rPr lang="en-US" sz="1400" dirty="0" smtClean="0">
                <a:solidFill>
                  <a:srgbClr val="0070C0"/>
                </a:solidFill>
                <a:latin typeface="Berlin Sans FB Demi" pitchFamily="34" charset="0"/>
              </a:rPr>
              <a:t>molecule</a:t>
            </a:r>
            <a:r>
              <a:rPr lang="en-US" dirty="0" smtClean="0">
                <a:solidFill>
                  <a:srgbClr val="0070C0"/>
                </a:solidFill>
              </a:rPr>
              <a:t>     </a:t>
            </a:r>
            <a:r>
              <a:rPr lang="en-US" sz="1400" dirty="0" smtClean="0">
                <a:solidFill>
                  <a:srgbClr val="0070C0"/>
                </a:solidFill>
                <a:latin typeface="Berlin Sans FB Demi" pitchFamily="34" charset="0"/>
              </a:rPr>
              <a:t>high energy  molecular </a:t>
            </a:r>
          </a:p>
          <a:p>
            <a:r>
              <a:rPr lang="en-US" sz="1400" dirty="0">
                <a:solidFill>
                  <a:srgbClr val="0070C0"/>
                </a:solidFill>
                <a:latin typeface="Berlin Sans FB Demi" pitchFamily="34" charset="0"/>
              </a:rPr>
              <a:t> </a:t>
            </a:r>
            <a:r>
              <a:rPr lang="en-US" sz="1400" dirty="0" smtClean="0">
                <a:solidFill>
                  <a:srgbClr val="0070C0"/>
                </a:solidFill>
                <a:latin typeface="Berlin Sans FB Demi" pitchFamily="34" charset="0"/>
              </a:rPr>
              <a:t>                     electron                 ion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4267200"/>
            <a:ext cx="664637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Vaporized molecules of the sample are bombarded with</a:t>
            </a:r>
          </a:p>
          <a:p>
            <a:r>
              <a:rPr lang="en-US" sz="2000" dirty="0" smtClean="0">
                <a:latin typeface="Berlin Sans FB Demi" pitchFamily="34" charset="0"/>
              </a:rPr>
              <a:t>high energy electrons.  The collisions dislodge an electron</a:t>
            </a:r>
          </a:p>
          <a:p>
            <a:r>
              <a:rPr lang="en-US" sz="2000" dirty="0" smtClean="0">
                <a:latin typeface="Berlin Sans FB Demi" pitchFamily="34" charset="0"/>
              </a:rPr>
              <a:t>from the molecule, producing a species with a charge of </a:t>
            </a:r>
          </a:p>
          <a:p>
            <a:r>
              <a:rPr lang="en-US" sz="2000" dirty="0" smtClean="0">
                <a:latin typeface="Berlin Sans FB Demi" pitchFamily="34" charset="0"/>
              </a:rPr>
              <a:t>+ 1.  Most ions have this charge because it is unlikely for a</a:t>
            </a:r>
          </a:p>
          <a:p>
            <a:r>
              <a:rPr lang="en-US" sz="2000" dirty="0" smtClean="0">
                <a:latin typeface="Berlin Sans FB Demi" pitchFamily="34" charset="0"/>
              </a:rPr>
              <a:t>molecule to be struck a second time, to produce a + 2 ion.</a:t>
            </a:r>
            <a:endParaRPr lang="en-US" sz="2000" dirty="0"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05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879835"/>
            <a:ext cx="818525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Within the magnetic field, molecular ions are separated by their mass/</a:t>
            </a:r>
          </a:p>
          <a:p>
            <a:r>
              <a:rPr lang="en-US" sz="2000" dirty="0" smtClean="0">
                <a:latin typeface="Berlin Sans FB Demi" pitchFamily="34" charset="0"/>
              </a:rPr>
              <a:t>charge (m/z) ratios.  Since most molecules have a + 1 charge, this is </a:t>
            </a:r>
          </a:p>
          <a:p>
            <a:r>
              <a:rPr lang="en-US" sz="2000" dirty="0" smtClean="0">
                <a:latin typeface="Berlin Sans FB Demi" pitchFamily="34" charset="0"/>
              </a:rPr>
              <a:t>equivalent to separating the species by mass alone.  Lighter ions are </a:t>
            </a:r>
          </a:p>
          <a:p>
            <a:r>
              <a:rPr lang="en-US" sz="2000" dirty="0" smtClean="0">
                <a:latin typeface="Berlin Sans FB Demi" pitchFamily="34" charset="0"/>
              </a:rPr>
              <a:t>deflected more than heavier ones.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2" name="Picture 4" descr="http://www.mhhe.com/physsci/chemistry/carey/student/olc/graphics/carey04oc/ch13/figures/1334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773" y="2433687"/>
            <a:ext cx="6817707" cy="39926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1264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7182" y="531257"/>
            <a:ext cx="822532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Ions deflected by magnetic field follow a path until they hit a detector.</a:t>
            </a:r>
          </a:p>
          <a:p>
            <a:r>
              <a:rPr lang="en-US" sz="2000" dirty="0" smtClean="0">
                <a:latin typeface="Berlin Sans FB Demi" pitchFamily="34" charset="0"/>
              </a:rPr>
              <a:t>A signal (current) is generated that is proportional to the number of </a:t>
            </a:r>
          </a:p>
          <a:p>
            <a:r>
              <a:rPr lang="en-US" sz="2000" dirty="0" smtClean="0">
                <a:latin typeface="Berlin Sans FB Demi" pitchFamily="34" charset="0"/>
              </a:rPr>
              <a:t>impacts with the detector for a particular m/z ratio. 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074" name="Picture 2" descr="http://www2.chemistry.msu.edu/faculty/reusch/VirtTxtJml/Spectrpy/Images/masspec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727" y="1666874"/>
            <a:ext cx="6562725" cy="13906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2.chemistry.msu.edu/faculty/reusch/VirtTxtJml/Spectrpy/Images/masspec3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798" y="3419474"/>
            <a:ext cx="6562725" cy="13906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4238" y="5181600"/>
            <a:ext cx="795121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A spectrum is produced where signal intensity (aka “abundance”) is </a:t>
            </a:r>
          </a:p>
          <a:p>
            <a:r>
              <a:rPr lang="en-US" sz="2000" dirty="0">
                <a:latin typeface="Berlin Sans FB Demi" pitchFamily="34" charset="0"/>
              </a:rPr>
              <a:t>p</a:t>
            </a:r>
            <a:r>
              <a:rPr lang="en-US" sz="2000" dirty="0" smtClean="0">
                <a:latin typeface="Berlin Sans FB Demi" pitchFamily="34" charset="0"/>
              </a:rPr>
              <a:t>lotted against m/z ratio (i.e., mass, in most cases).  Molecular mass </a:t>
            </a:r>
          </a:p>
          <a:p>
            <a:r>
              <a:rPr lang="en-US" sz="2000" dirty="0" smtClean="0">
                <a:latin typeface="Berlin Sans FB Demi" pitchFamily="34" charset="0"/>
              </a:rPr>
              <a:t>is determined</a:t>
            </a:r>
            <a:r>
              <a:rPr lang="en-US" sz="2000" dirty="0">
                <a:latin typeface="Berlin Sans FB Demi" pitchFamily="34" charset="0"/>
              </a:rPr>
              <a:t> </a:t>
            </a:r>
            <a:r>
              <a:rPr lang="en-US" sz="2000" dirty="0" smtClean="0">
                <a:latin typeface="Berlin Sans FB Demi" pitchFamily="34" charset="0"/>
              </a:rPr>
              <a:t>from the plotted spectra.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4786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014167"/>
            <a:ext cx="904446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 Demi" pitchFamily="34" charset="0"/>
              </a:rPr>
              <a:t>Other factors affecting spectra:</a:t>
            </a:r>
          </a:p>
          <a:p>
            <a:endParaRPr lang="en-US" sz="2000" dirty="0">
              <a:latin typeface="Berlin Sans FB Demi" pitchFamily="34" charset="0"/>
            </a:endParaRPr>
          </a:p>
          <a:p>
            <a:r>
              <a:rPr lang="en-US" sz="2000" dirty="0" smtClean="0">
                <a:latin typeface="Berlin Sans FB Demi" pitchFamily="34" charset="0"/>
              </a:rPr>
              <a:t>Fragmentation – larger </a:t>
            </a:r>
            <a:r>
              <a:rPr lang="en-US" sz="2000" dirty="0" smtClean="0">
                <a:latin typeface="Berlin Sans FB Demi" pitchFamily="34" charset="0"/>
              </a:rPr>
              <a:t>organic molecular </a:t>
            </a:r>
            <a:r>
              <a:rPr lang="en-US" sz="2000" dirty="0" smtClean="0">
                <a:latin typeface="Berlin Sans FB Demi" pitchFamily="34" charset="0"/>
              </a:rPr>
              <a:t>ions, especially, tend to break up.  </a:t>
            </a:r>
            <a:endParaRPr lang="en-US" sz="2000" dirty="0" smtClean="0">
              <a:latin typeface="Berlin Sans FB Demi" pitchFamily="34" charset="0"/>
            </a:endParaRPr>
          </a:p>
          <a:p>
            <a:r>
              <a:rPr lang="en-US" sz="2000" dirty="0" smtClean="0">
                <a:latin typeface="Berlin Sans FB Demi" pitchFamily="34" charset="0"/>
              </a:rPr>
              <a:t>The resultant </a:t>
            </a:r>
            <a:r>
              <a:rPr lang="en-US" sz="2000" dirty="0" smtClean="0">
                <a:latin typeface="Berlin Sans FB Demi" pitchFamily="34" charset="0"/>
              </a:rPr>
              <a:t>“</a:t>
            </a:r>
            <a:r>
              <a:rPr lang="en-US" sz="2000" dirty="0" err="1" smtClean="0">
                <a:latin typeface="Berlin Sans FB Demi" pitchFamily="34" charset="0"/>
              </a:rPr>
              <a:t>carbo-cations</a:t>
            </a:r>
            <a:r>
              <a:rPr lang="en-US" sz="2000" dirty="0" smtClean="0">
                <a:latin typeface="Berlin Sans FB Demi" pitchFamily="34" charset="0"/>
              </a:rPr>
              <a:t>” reach detector, producing signals corresponding</a:t>
            </a:r>
          </a:p>
          <a:p>
            <a:r>
              <a:rPr lang="en-US" sz="2000" dirty="0" smtClean="0">
                <a:latin typeface="Berlin Sans FB Demi" pitchFamily="34" charset="0"/>
              </a:rPr>
              <a:t>to a variety of masses.  Because chemical bonds often break in predicable</a:t>
            </a:r>
          </a:p>
          <a:p>
            <a:r>
              <a:rPr lang="en-US" sz="2000" dirty="0" smtClean="0">
                <a:latin typeface="Berlin Sans FB Demi" pitchFamily="34" charset="0"/>
              </a:rPr>
              <a:t>ways, </a:t>
            </a:r>
            <a:r>
              <a:rPr lang="en-US" sz="2000" dirty="0" smtClean="0">
                <a:latin typeface="Berlin Sans FB Demi" pitchFamily="34" charset="0"/>
              </a:rPr>
              <a:t>producing distinct spectral readings, the </a:t>
            </a:r>
            <a:r>
              <a:rPr lang="en-US" sz="2000" dirty="0" smtClean="0">
                <a:latin typeface="Berlin Sans FB Demi" pitchFamily="34" charset="0"/>
              </a:rPr>
              <a:t>information provided by these </a:t>
            </a:r>
            <a:endParaRPr lang="en-US" sz="2000" dirty="0" smtClean="0">
              <a:latin typeface="Berlin Sans FB Demi" pitchFamily="34" charset="0"/>
            </a:endParaRPr>
          </a:p>
          <a:p>
            <a:r>
              <a:rPr lang="en-US" sz="2000" dirty="0" smtClean="0">
                <a:latin typeface="Berlin Sans FB Demi" pitchFamily="34" charset="0"/>
              </a:rPr>
              <a:t>fragments </a:t>
            </a:r>
            <a:r>
              <a:rPr lang="en-US" sz="2000" dirty="0" smtClean="0">
                <a:latin typeface="Berlin Sans FB Demi" pitchFamily="34" charset="0"/>
              </a:rPr>
              <a:t>can assist with </a:t>
            </a:r>
            <a:r>
              <a:rPr lang="en-US" sz="2000" dirty="0" smtClean="0">
                <a:latin typeface="Berlin Sans FB Demi" pitchFamily="34" charset="0"/>
              </a:rPr>
              <a:t>structure determination</a:t>
            </a:r>
            <a:r>
              <a:rPr lang="en-US" sz="2000" dirty="0" smtClean="0">
                <a:latin typeface="Berlin Sans FB Demi" pitchFamily="34" charset="0"/>
              </a:rPr>
              <a:t>. </a:t>
            </a:r>
          </a:p>
          <a:p>
            <a:endParaRPr lang="en-US" sz="2000" dirty="0">
              <a:latin typeface="Berlin Sans FB Demi" pitchFamily="34" charset="0"/>
            </a:endParaRPr>
          </a:p>
          <a:p>
            <a:r>
              <a:rPr lang="en-US" sz="2000" dirty="0" smtClean="0">
                <a:latin typeface="Berlin Sans FB Demi" pitchFamily="34" charset="0"/>
              </a:rPr>
              <a:t>Isotopic abundance also plays key roles in explaining resultant spectra.</a:t>
            </a:r>
            <a:endParaRPr lang="en-US" sz="2000" dirty="0"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682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396</Words>
  <Application>Microsoft Office PowerPoint</Application>
  <PresentationFormat>On-screen Show (4:3)</PresentationFormat>
  <Paragraphs>45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Fisher</dc:creator>
  <cp:lastModifiedBy>Education Commons</cp:lastModifiedBy>
  <cp:revision>54</cp:revision>
  <dcterms:created xsi:type="dcterms:W3CDTF">2011-11-07T04:11:20Z</dcterms:created>
  <dcterms:modified xsi:type="dcterms:W3CDTF">2011-11-07T14:13:15Z</dcterms:modified>
</cp:coreProperties>
</file>